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  <p:sldId id="259" r:id="rId3"/>
    <p:sldId id="260" r:id="rId4"/>
  </p:sldIdLst>
  <p:sldSz cx="12192000" cy="6858000"/>
  <p:notesSz cx="6761163" cy="9942513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FF"/>
    <a:srgbClr val="DECDFF"/>
    <a:srgbClr val="FFCCFF"/>
    <a:srgbClr val="85CA3A"/>
    <a:srgbClr val="66FF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37"/>
    <p:restoredTop sz="50000"/>
  </p:normalViewPr>
  <p:slideViewPr>
    <p:cSldViewPr snapToGrid="0" snapToObjects="1">
      <p:cViewPr varScale="1">
        <p:scale>
          <a:sx n="113" d="100"/>
          <a:sy n="113" d="100"/>
        </p:scale>
        <p:origin x="2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51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320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27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26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03313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1830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2186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716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045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671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05118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12281-1AA8-CE4A-A554-8B9E186C39A7}" type="datetimeFigureOut">
              <a:rPr lang="es-ES_tradnl" smtClean="0"/>
              <a:t>18/06/2025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0085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0497F7F-2A37-8048-8776-D9059AAD3287}"/>
              </a:ext>
            </a:extLst>
          </p:cNvPr>
          <p:cNvSpPr txBox="1"/>
          <p:nvPr/>
        </p:nvSpPr>
        <p:spPr>
          <a:xfrm>
            <a:off x="1656272" y="562311"/>
            <a:ext cx="7868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solidFill>
                  <a:schemeClr val="bg2">
                    <a:lumMod val="50000"/>
                  </a:schemeClr>
                </a:solidFill>
                <a:latin typeface="Myriad Pro Semibold" panose="020B0503030403020204" pitchFamily="34" charset="0"/>
              </a:rPr>
              <a:t>DIVISIÓN DE GESTIÓN DE TALENTO HUMANO</a:t>
            </a:r>
            <a:endParaRPr lang="es-ES" sz="2000" b="1" dirty="0">
              <a:solidFill>
                <a:schemeClr val="bg2">
                  <a:lumMod val="50000"/>
                </a:schemeClr>
              </a:solidFill>
              <a:latin typeface="Myriad Pro Semibold" panose="020B0503030403020204" pitchFamily="34" charset="0"/>
            </a:endParaRPr>
          </a:p>
          <a:p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Myriad Pro Semibold" panose="020B0503030403020204" pitchFamily="34" charset="0"/>
              </a:rPr>
              <a:t>Subproceso Administración de la Compensación Salarial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FE51767-75CD-45DA-A7D7-82AF3A76DA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232420"/>
            <a:ext cx="4841343" cy="823912"/>
          </a:xfrm>
        </p:spPr>
        <p:txBody>
          <a:bodyPr anchor="ctr"/>
          <a:lstStyle/>
          <a:p>
            <a:pPr algn="ctr"/>
            <a:r>
              <a:rPr lang="es-ES" dirty="0">
                <a:solidFill>
                  <a:srgbClr val="85CA3A"/>
                </a:solidFill>
              </a:rPr>
              <a:t>ACTUAL</a:t>
            </a:r>
            <a:endParaRPr lang="es-CO" dirty="0">
              <a:solidFill>
                <a:srgbClr val="85CA3A"/>
              </a:solidFill>
            </a:endParaRP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1FF9F93-87DB-4E10-B20B-A7DDED34FD92}"/>
              </a:ext>
            </a:extLst>
          </p:cNvPr>
          <p:cNvCxnSpPr>
            <a:cxnSpLocks/>
          </p:cNvCxnSpPr>
          <p:nvPr/>
        </p:nvCxnSpPr>
        <p:spPr>
          <a:xfrm>
            <a:off x="6096000" y="1413942"/>
            <a:ext cx="76200" cy="5173133"/>
          </a:xfrm>
          <a:prstGeom prst="line">
            <a:avLst/>
          </a:prstGeom>
          <a:ln w="38100">
            <a:solidFill>
              <a:srgbClr val="85C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B4F00C2-033A-4AA3-BEFC-72D0C29B8CF3}"/>
              </a:ext>
            </a:extLst>
          </p:cNvPr>
          <p:cNvSpPr txBox="1"/>
          <p:nvPr/>
        </p:nvSpPr>
        <p:spPr>
          <a:xfrm>
            <a:off x="912811" y="1916318"/>
            <a:ext cx="2577835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Planta</a:t>
            </a:r>
            <a:br>
              <a:rPr lang="es-ES" sz="1600" dirty="0"/>
            </a:br>
            <a:r>
              <a:rPr lang="es-ES" sz="1600" dirty="0"/>
              <a:t>Ludy Jaimes: Profesional</a:t>
            </a:r>
            <a:endParaRPr lang="es-CO" sz="16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975CD6B-31FE-4669-BCBD-BCC1CED4BBBA}"/>
              </a:ext>
            </a:extLst>
          </p:cNvPr>
          <p:cNvSpPr txBox="1"/>
          <p:nvPr/>
        </p:nvSpPr>
        <p:spPr>
          <a:xfrm>
            <a:off x="3103297" y="2655658"/>
            <a:ext cx="2577835" cy="584775"/>
          </a:xfrm>
          <a:prstGeom prst="rect">
            <a:avLst/>
          </a:prstGeom>
          <a:solidFill>
            <a:srgbClr val="DECDFF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Temporal</a:t>
            </a:r>
            <a:br>
              <a:rPr lang="es-ES" sz="1600" dirty="0"/>
            </a:br>
            <a:r>
              <a:rPr lang="es-ES" sz="1600" dirty="0"/>
              <a:t>Jessica Ramírez: Profesional</a:t>
            </a:r>
            <a:endParaRPr lang="es-CO" sz="1600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3462499-B435-466F-9DA9-A04E733C5D85}"/>
              </a:ext>
            </a:extLst>
          </p:cNvPr>
          <p:cNvSpPr txBox="1"/>
          <p:nvPr/>
        </p:nvSpPr>
        <p:spPr>
          <a:xfrm>
            <a:off x="912811" y="3428867"/>
            <a:ext cx="2577835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Cátedra</a:t>
            </a:r>
            <a:br>
              <a:rPr lang="es-ES" sz="1600" dirty="0"/>
            </a:br>
            <a:r>
              <a:rPr lang="es-ES" sz="1600" dirty="0"/>
              <a:t>Rocío Rueda: Auxiliar</a:t>
            </a:r>
            <a:endParaRPr lang="es-CO" sz="160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9AF1510-B1DA-4405-9C61-D65047B100B1}"/>
              </a:ext>
            </a:extLst>
          </p:cNvPr>
          <p:cNvSpPr txBox="1"/>
          <p:nvPr/>
        </p:nvSpPr>
        <p:spPr>
          <a:xfrm>
            <a:off x="3103297" y="4227480"/>
            <a:ext cx="2577835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Jubilados</a:t>
            </a:r>
            <a:br>
              <a:rPr lang="es-ES" sz="1600" dirty="0"/>
            </a:br>
            <a:r>
              <a:rPr lang="es-ES" sz="1600" dirty="0"/>
              <a:t>(NN): Auxiliar</a:t>
            </a:r>
            <a:endParaRPr lang="es-CO" sz="1600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F27A619-46C0-47BA-8167-B7CB7A10529A}"/>
              </a:ext>
            </a:extLst>
          </p:cNvPr>
          <p:cNvSpPr txBox="1"/>
          <p:nvPr/>
        </p:nvSpPr>
        <p:spPr>
          <a:xfrm>
            <a:off x="839787" y="4983753"/>
            <a:ext cx="2577835" cy="584775"/>
          </a:xfrm>
          <a:prstGeom prst="rect">
            <a:avLst/>
          </a:prstGeom>
          <a:solidFill>
            <a:srgbClr val="FFEBFF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Auxiliares y Créditos</a:t>
            </a:r>
            <a:br>
              <a:rPr lang="es-ES" sz="1600" dirty="0"/>
            </a:br>
            <a:r>
              <a:rPr lang="es-ES" sz="1600" dirty="0"/>
              <a:t>Eliana Orduz: Auxiliar</a:t>
            </a:r>
            <a:endParaRPr lang="es-CO" sz="16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ADF48EC-8526-4CA3-A7AE-9016AA6CF4D6}"/>
              </a:ext>
            </a:extLst>
          </p:cNvPr>
          <p:cNvSpPr txBox="1"/>
          <p:nvPr/>
        </p:nvSpPr>
        <p:spPr>
          <a:xfrm>
            <a:off x="3103296" y="5748493"/>
            <a:ext cx="2577835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Afiliaciones e incapacidades</a:t>
            </a:r>
            <a:br>
              <a:rPr lang="es-ES" sz="1600" dirty="0"/>
            </a:br>
            <a:r>
              <a:rPr lang="es-ES" sz="1600" dirty="0" err="1"/>
              <a:t>Duwán</a:t>
            </a:r>
            <a:r>
              <a:rPr lang="es-ES" sz="1600" dirty="0"/>
              <a:t> Flórez: Auxiliar</a:t>
            </a:r>
            <a:endParaRPr lang="es-CO" sz="1600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59366D-8A91-4980-BA0F-F57CCE062794}"/>
              </a:ext>
            </a:extLst>
          </p:cNvPr>
          <p:cNvSpPr txBox="1"/>
          <p:nvPr/>
        </p:nvSpPr>
        <p:spPr>
          <a:xfrm>
            <a:off x="6510868" y="1943732"/>
            <a:ext cx="2577835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Planta</a:t>
            </a:r>
            <a:br>
              <a:rPr lang="es-ES" sz="1600" dirty="0"/>
            </a:br>
            <a:r>
              <a:rPr lang="es-ES" sz="1600" dirty="0"/>
              <a:t>Jessica Ramírez: Profesional</a:t>
            </a:r>
            <a:endParaRPr lang="es-CO" sz="1600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22CA52AC-C922-4ADF-8530-C1CA7C112E69}"/>
              </a:ext>
            </a:extLst>
          </p:cNvPr>
          <p:cNvSpPr txBox="1"/>
          <p:nvPr/>
        </p:nvSpPr>
        <p:spPr>
          <a:xfrm>
            <a:off x="8701354" y="2683072"/>
            <a:ext cx="2577835" cy="584775"/>
          </a:xfrm>
          <a:prstGeom prst="rect">
            <a:avLst/>
          </a:prstGeom>
          <a:solidFill>
            <a:srgbClr val="DECDFF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Temporal</a:t>
            </a:r>
            <a:br>
              <a:rPr lang="es-ES" sz="1600" dirty="0"/>
            </a:br>
            <a:r>
              <a:rPr lang="es-ES" sz="1600" dirty="0"/>
              <a:t>Ludy </a:t>
            </a:r>
            <a:r>
              <a:rPr lang="es-ES" sz="1600" dirty="0" err="1"/>
              <a:t>Jaimes</a:t>
            </a:r>
            <a:r>
              <a:rPr lang="es-ES" sz="1600" dirty="0"/>
              <a:t>: Profesional</a:t>
            </a:r>
            <a:endParaRPr lang="es-CO" sz="1600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789236DA-5846-4B9B-B022-8265A331E82B}"/>
              </a:ext>
            </a:extLst>
          </p:cNvPr>
          <p:cNvSpPr txBox="1"/>
          <p:nvPr/>
        </p:nvSpPr>
        <p:spPr>
          <a:xfrm>
            <a:off x="6510868" y="3456281"/>
            <a:ext cx="2577835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Cátedra</a:t>
            </a:r>
            <a:br>
              <a:rPr lang="es-ES" sz="1600" dirty="0"/>
            </a:br>
            <a:r>
              <a:rPr lang="es-ES" sz="1600" dirty="0"/>
              <a:t>Ludy </a:t>
            </a:r>
            <a:r>
              <a:rPr lang="es-ES" sz="1600" dirty="0" err="1"/>
              <a:t>Jaimes</a:t>
            </a:r>
            <a:r>
              <a:rPr lang="es-ES" sz="1600" dirty="0"/>
              <a:t>: Profesional</a:t>
            </a:r>
            <a:endParaRPr lang="es-CO" sz="1600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4B455A6-74E7-4AFC-92EF-22A892D1E67C}"/>
              </a:ext>
            </a:extLst>
          </p:cNvPr>
          <p:cNvSpPr txBox="1"/>
          <p:nvPr/>
        </p:nvSpPr>
        <p:spPr>
          <a:xfrm>
            <a:off x="8701354" y="4254894"/>
            <a:ext cx="2577835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Jubilados</a:t>
            </a:r>
            <a:br>
              <a:rPr lang="es-ES" sz="1600" dirty="0"/>
            </a:br>
            <a:r>
              <a:rPr lang="es-ES" sz="1600" dirty="0"/>
              <a:t>Eliana Orduz: Auxiliar</a:t>
            </a:r>
            <a:endParaRPr lang="es-CO" sz="1600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BB25DB2-3A92-4270-9E5F-593349D0124D}"/>
              </a:ext>
            </a:extLst>
          </p:cNvPr>
          <p:cNvSpPr txBox="1"/>
          <p:nvPr/>
        </p:nvSpPr>
        <p:spPr>
          <a:xfrm>
            <a:off x="6437844" y="5011167"/>
            <a:ext cx="2577835" cy="584775"/>
          </a:xfrm>
          <a:prstGeom prst="rect">
            <a:avLst/>
          </a:prstGeom>
          <a:solidFill>
            <a:srgbClr val="FFEBFF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Nómina Auxiliares y Créditos</a:t>
            </a:r>
            <a:br>
              <a:rPr lang="es-ES" sz="1600" dirty="0"/>
            </a:br>
            <a:r>
              <a:rPr lang="es-ES" sz="1600" dirty="0" err="1"/>
              <a:t>Duwán</a:t>
            </a:r>
            <a:r>
              <a:rPr lang="es-ES" sz="1600" dirty="0"/>
              <a:t> Flórez: Auxiliar</a:t>
            </a:r>
            <a:endParaRPr lang="es-CO" sz="1600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7FD9973-B043-4683-AED6-97D95484F478}"/>
              </a:ext>
            </a:extLst>
          </p:cNvPr>
          <p:cNvSpPr txBox="1"/>
          <p:nvPr/>
        </p:nvSpPr>
        <p:spPr>
          <a:xfrm>
            <a:off x="8701353" y="5775907"/>
            <a:ext cx="2577835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dirty="0"/>
              <a:t>Afiliaciones e incapacidades</a:t>
            </a:r>
            <a:br>
              <a:rPr lang="es-ES" sz="1600" dirty="0"/>
            </a:br>
            <a:r>
              <a:rPr lang="es-ES" sz="1600" dirty="0"/>
              <a:t>Rocío Rueda: Auxiliar</a:t>
            </a:r>
            <a:endParaRPr lang="es-CO" sz="1600" dirty="0"/>
          </a:p>
        </p:txBody>
      </p:sp>
      <p:sp>
        <p:nvSpPr>
          <p:cNvPr id="32" name="Marcador de texto 3">
            <a:extLst>
              <a:ext uri="{FF2B5EF4-FFF2-40B4-BE49-F238E27FC236}">
                <a16:creationId xmlns:a16="http://schemas.microsoft.com/office/drawing/2014/main" id="{968A4570-B038-439C-A0C7-7FE95C468D29}"/>
              </a:ext>
            </a:extLst>
          </p:cNvPr>
          <p:cNvSpPr txBox="1">
            <a:spLocks/>
          </p:cNvSpPr>
          <p:nvPr/>
        </p:nvSpPr>
        <p:spPr>
          <a:xfrm>
            <a:off x="6605609" y="1237098"/>
            <a:ext cx="4841343" cy="823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dirty="0">
                <a:solidFill>
                  <a:srgbClr val="85CA3A"/>
                </a:solidFill>
              </a:rPr>
              <a:t>EMPALME</a:t>
            </a:r>
            <a:endParaRPr lang="es-CO" dirty="0">
              <a:solidFill>
                <a:srgbClr val="85CA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91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0497F7F-2A37-8048-8776-D9059AAD3287}"/>
              </a:ext>
            </a:extLst>
          </p:cNvPr>
          <p:cNvSpPr txBox="1"/>
          <p:nvPr/>
        </p:nvSpPr>
        <p:spPr>
          <a:xfrm>
            <a:off x="1656272" y="562311"/>
            <a:ext cx="7868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solidFill>
                  <a:schemeClr val="bg2">
                    <a:lumMod val="50000"/>
                  </a:schemeClr>
                </a:solidFill>
                <a:latin typeface="Myriad Pro Semibold" panose="020B0503030403020204" pitchFamily="34" charset="0"/>
              </a:rPr>
              <a:t>DIVISIÓN DE GESTIÓN DE TALENTO HUMANO</a:t>
            </a:r>
            <a:endParaRPr lang="es-ES" sz="2000" b="1" dirty="0">
              <a:solidFill>
                <a:schemeClr val="bg2">
                  <a:lumMod val="50000"/>
                </a:schemeClr>
              </a:solidFill>
              <a:latin typeface="Myriad Pro Semibold" panose="020B0503030403020204" pitchFamily="34" charset="0"/>
            </a:endParaRPr>
          </a:p>
          <a:p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Myriad Pro Semibold" panose="020B0503030403020204" pitchFamily="34" charset="0"/>
              </a:rPr>
              <a:t>Otros Subprocesos</a:t>
            </a: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8E0896F5-6D67-46F7-9375-9EBE6FCBE7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857521"/>
              </p:ext>
            </p:extLst>
          </p:nvPr>
        </p:nvGraphicFramePr>
        <p:xfrm>
          <a:off x="1714500" y="1474259"/>
          <a:ext cx="8504771" cy="45963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5275">
                  <a:extLst>
                    <a:ext uri="{9D8B030D-6E8A-4147-A177-3AD203B41FA5}">
                      <a16:colId xmlns:a16="http://schemas.microsoft.com/office/drawing/2014/main" val="2244619930"/>
                    </a:ext>
                  </a:extLst>
                </a:gridCol>
                <a:gridCol w="2778938">
                  <a:extLst>
                    <a:ext uri="{9D8B030D-6E8A-4147-A177-3AD203B41FA5}">
                      <a16:colId xmlns:a16="http://schemas.microsoft.com/office/drawing/2014/main" val="2735215089"/>
                    </a:ext>
                  </a:extLst>
                </a:gridCol>
                <a:gridCol w="1511620">
                  <a:extLst>
                    <a:ext uri="{9D8B030D-6E8A-4147-A177-3AD203B41FA5}">
                      <a16:colId xmlns:a16="http://schemas.microsoft.com/office/drawing/2014/main" val="3220700616"/>
                    </a:ext>
                  </a:extLst>
                </a:gridCol>
                <a:gridCol w="2778938">
                  <a:extLst>
                    <a:ext uri="{9D8B030D-6E8A-4147-A177-3AD203B41FA5}">
                      <a16:colId xmlns:a16="http://schemas.microsoft.com/office/drawing/2014/main" val="1557046936"/>
                    </a:ext>
                  </a:extLst>
                </a:gridCol>
              </a:tblGrid>
              <a:tr h="27208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u="none" strike="noStrike">
                          <a:effectLst/>
                        </a:rPr>
                        <a:t>JEFATURA</a:t>
                      </a:r>
                      <a:endParaRPr lang="es-CO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JUAN CAMILO LÉSMEZ PERALTA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Jefe de División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SILVIA JULIANA RUEDA SARMIENTO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/>
                </a:tc>
                <a:extLst>
                  <a:ext uri="{0D108BD9-81ED-4DB2-BD59-A6C34878D82A}">
                    <a16:rowId xmlns:a16="http://schemas.microsoft.com/office/drawing/2014/main" val="1162451406"/>
                  </a:ext>
                </a:extLst>
              </a:tr>
              <a:tr h="272088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s-CO" sz="800" b="1" u="none" strike="noStrike" dirty="0">
                          <a:effectLst/>
                        </a:rPr>
                        <a:t>APOYO</a:t>
                      </a:r>
                      <a:endParaRPr lang="es-CO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MARTHA VIVIANA GARCÍA AVERÓN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Auxiliar Administrativo A3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MARIA ANGÉLICA VESGA QUIROGA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47787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SILVIA JULIANA RUEDA SARMIENTO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800" u="none" strike="noStrike">
                          <a:effectLst/>
                        </a:rPr>
                        <a:t>ROCÍO DEL PILAR SUÁREZ GAITÁN</a:t>
                      </a:r>
                      <a:endParaRPr lang="es-ES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058662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800" u="none" strike="noStrike">
                          <a:effectLst/>
                        </a:rPr>
                        <a:t>ROCÍO DEL PILAR SUÁREZ GAITÁN</a:t>
                      </a:r>
                      <a:endParaRPr lang="es-ES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LEIDY MAGALLY PICÓN PRADA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691801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YORLY ALEXANDRA LÁZARO NARANJO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ADRIANA MENDOZA ROPERO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8859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LEIDY MAGALLY PICÓN PRADA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Auxiliar Administrativo A3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DAYIS JULIANA CALA MESA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8590376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MARIA ANGÉLICA VESGA QUIROGA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Auxiliar Administrativo A3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LUIS FERNANDO CAJÍAS LIZCANO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522752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LUIS FERNANDO CAJÍAS LIZCANO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Auxiliar Administrativo A5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JOSE FERNANDO PARADA ARCINIEGAS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872970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DAYIS JULIANA CALA MESA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OPS archivo SENA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JOSE FERNANDO PARADA ARCINIEGAS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08068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JOSE FERNANDO PARADA ARCINIEGAS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OPS archivo SENA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DAYIS JULIANA CALA MESA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998594"/>
                  </a:ext>
                </a:extLst>
              </a:tr>
              <a:tr h="2623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800" b="1" u="none" strike="noStrike" dirty="0">
                          <a:effectLst/>
                        </a:rPr>
                        <a:t>ASUNTOS PERSONAL </a:t>
                      </a:r>
                    </a:p>
                    <a:p>
                      <a:pPr algn="ctr" fontAlgn="ctr"/>
                      <a:r>
                        <a:rPr lang="es-CO" sz="800" b="1" u="none" strike="noStrike" dirty="0">
                          <a:effectLst/>
                        </a:rPr>
                        <a:t>DOCENTE</a:t>
                      </a:r>
                      <a:endParaRPr lang="es-CO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MARY ANDREA BAUTISTA SANTOS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CÉSAR FRANCISCO VILLARREAL HERRERA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443297"/>
                  </a:ext>
                </a:extLst>
              </a:tr>
              <a:tr h="26237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JEFFERSON JAVIER PEREIRA 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Profesional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DIANA CECILIA CARVAJAL QUINTERO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58075"/>
                  </a:ext>
                </a:extLst>
              </a:tr>
              <a:tr h="26237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NN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Auxiliar Administrativo A2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800" u="none" strike="noStrike" dirty="0">
                          <a:effectLst/>
                        </a:rPr>
                        <a:t> MARY ANDREA BAUTISTA SANTOS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434940"/>
                  </a:ext>
                </a:extLst>
              </a:tr>
              <a:tr h="2720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800" b="1" u="none" strike="noStrike" dirty="0">
                          <a:effectLst/>
                        </a:rPr>
                        <a:t>ASUNTOS PERSONAL ADMINISTRATIVO</a:t>
                      </a:r>
                      <a:endParaRPr lang="es-CO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SERGIO ALONSO ARENAS RAMÍREZ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SILVIA JULIANA RUEDA SARMIENTO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35626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DIANA CECILIA CARVAJAL QUINTERO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Profesional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JEFFERSON JAVIER PEREIRA 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965739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YURLEY SUSANA FLÓREZ ORTIZ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Auxiliar Administrativo A4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ERIKA TATIANA DUARTE PARRA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28074"/>
                  </a:ext>
                </a:extLst>
              </a:tr>
              <a:tr h="2720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ERIKA TATIANA DUARTE PARRA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Auxiliar Administrativo A4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YURLEY SUSANA FLÓREZ ORTIZ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99" marR="9199" marT="9199" marB="0" anchor="ctr">
                    <a:solidFill>
                      <a:srgbClr val="FFE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636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074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0497F7F-2A37-8048-8776-D9059AAD3287}"/>
              </a:ext>
            </a:extLst>
          </p:cNvPr>
          <p:cNvSpPr txBox="1"/>
          <p:nvPr/>
        </p:nvSpPr>
        <p:spPr>
          <a:xfrm>
            <a:off x="1656272" y="562311"/>
            <a:ext cx="7868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solidFill>
                  <a:schemeClr val="bg2">
                    <a:lumMod val="50000"/>
                  </a:schemeClr>
                </a:solidFill>
                <a:latin typeface="Myriad Pro Semibold" panose="020B0503030403020204" pitchFamily="34" charset="0"/>
              </a:rPr>
              <a:t>DIVISIÓN DE GESTIÓN DE TALENTO HUMANO</a:t>
            </a:r>
            <a:endParaRPr lang="es-ES" sz="2000" b="1" dirty="0">
              <a:solidFill>
                <a:schemeClr val="bg2">
                  <a:lumMod val="50000"/>
                </a:schemeClr>
              </a:solidFill>
              <a:latin typeface="Myriad Pro Semibold" panose="020B0503030403020204" pitchFamily="34" charset="0"/>
            </a:endParaRPr>
          </a:p>
          <a:p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latin typeface="Myriad Pro Semibold" panose="020B0503030403020204" pitchFamily="34" charset="0"/>
              </a:rPr>
              <a:t>Otros Subprocesos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21ECA6A-B739-4AC7-B864-D5EAD81236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893230"/>
              </p:ext>
            </p:extLst>
          </p:nvPr>
        </p:nvGraphicFramePr>
        <p:xfrm>
          <a:off x="1799166" y="1574801"/>
          <a:ext cx="8496301" cy="41740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3846">
                  <a:extLst>
                    <a:ext uri="{9D8B030D-6E8A-4147-A177-3AD203B41FA5}">
                      <a16:colId xmlns:a16="http://schemas.microsoft.com/office/drawing/2014/main" val="3629475078"/>
                    </a:ext>
                  </a:extLst>
                </a:gridCol>
                <a:gridCol w="2776170">
                  <a:extLst>
                    <a:ext uri="{9D8B030D-6E8A-4147-A177-3AD203B41FA5}">
                      <a16:colId xmlns:a16="http://schemas.microsoft.com/office/drawing/2014/main" val="498480222"/>
                    </a:ext>
                  </a:extLst>
                </a:gridCol>
                <a:gridCol w="1510115">
                  <a:extLst>
                    <a:ext uri="{9D8B030D-6E8A-4147-A177-3AD203B41FA5}">
                      <a16:colId xmlns:a16="http://schemas.microsoft.com/office/drawing/2014/main" val="1093875321"/>
                    </a:ext>
                  </a:extLst>
                </a:gridCol>
                <a:gridCol w="2776170">
                  <a:extLst>
                    <a:ext uri="{9D8B030D-6E8A-4147-A177-3AD203B41FA5}">
                      <a16:colId xmlns:a16="http://schemas.microsoft.com/office/drawing/2014/main" val="3771141986"/>
                    </a:ext>
                  </a:extLst>
                </a:gridCol>
              </a:tblGrid>
              <a:tr h="30454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800" b="1" u="none" strike="noStrike" dirty="0">
                          <a:effectLst/>
                        </a:rPr>
                        <a:t>ASUNTOS PENSIONALES</a:t>
                      </a:r>
                      <a:endParaRPr lang="es-CO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LEOLIS YANET ARAQUE PÉREZ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SAMUEL DARÍO BUITRAGO SANABRIA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82534930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ADRIANA MENDOZA ROPERO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Profesional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YORLY ALEXANDRA LÁZARO NARANJO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28121896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SAMUEL DARÍO BUITRAGO SANABRIA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Auxiliar Administrativo A1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LEOLIS YANET ARAQUE PÉREZ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6812530"/>
                  </a:ext>
                </a:extLst>
              </a:tr>
              <a:tr h="3224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1" u="none" strike="noStrike" dirty="0">
                          <a:effectLst/>
                        </a:rPr>
                        <a:t>FORMACIÓN DE PERSONAL</a:t>
                      </a:r>
                      <a:endParaRPr lang="es-CO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ANDREA CAROLINA MARTÍNEZ PÉREZ 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YURY ANDREA CASTRILLÓN SASTOQUE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323603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YURY ANDREA CASTRILLÓN SASTOQUE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Auxiliar Administrativo A3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ANDREA CAROLINA MARTÍNEZ PÉREZ 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3745144"/>
                  </a:ext>
                </a:extLst>
              </a:tr>
              <a:tr h="3224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800" b="1" u="none" strike="noStrike" dirty="0">
                          <a:effectLst/>
                        </a:rPr>
                        <a:t>DESARROLLO HUMANO ORGANIZACIONAL</a:t>
                      </a:r>
                      <a:endParaRPr lang="es-CO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MARÍA PAULA HERNÁNDEZ RUEDA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SONIA ASTRID REYES DUARTE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044119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SONIA ASTRID REYES DUARTE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SILVIA JULIANA PINILLA ANGULO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448188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SILVIA JULIANA PINILLA ANGULO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Profesional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MARÍA PAULA HERNÁNDEZ RUEDA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02370"/>
                  </a:ext>
                </a:extLst>
              </a:tr>
              <a:tr h="32246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</a:rPr>
                        <a:t>SEGURIDAD Y SALUD EN EL TRABAJO</a:t>
                      </a:r>
                      <a:endParaRPr lang="es-ES" sz="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CÉSAR FRANCISCO VILLARREAL HERRERA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LUZ HELENA ZAFRA CARRILLO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891549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LUZ HELENA ZAFRA CARRILLO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CÉSAR FRANCISCO VILLARREAL HERRERA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653319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RUBIELA MÁRQUEZ SANDOVAL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Profesional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JOHANA MARCELA JIMENEZ CASTILLO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47791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BELCY XIMENA ROJAS REYES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Profesional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RUBIELA MÁRQUEZ SANDOVAL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318955"/>
                  </a:ext>
                </a:extLst>
              </a:tr>
              <a:tr h="3224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JOHANA MARCELA JIMENEZ CASTILLO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>
                          <a:effectLst/>
                        </a:rPr>
                        <a:t>Profesional</a:t>
                      </a:r>
                      <a:endParaRPr lang="es-CO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u="none" strike="noStrike" dirty="0">
                          <a:effectLst/>
                        </a:rPr>
                        <a:t>BELCY XIMENA ROJAS REYES</a:t>
                      </a:r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86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7950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461</TotalTime>
  <Words>430</Words>
  <Application>Microsoft Office PowerPoint</Application>
  <PresentationFormat>Panorámica</PresentationFormat>
  <Paragraphs>119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Myriad Pro Semibold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SILVIA JULIANA RUEDA SARMIENTO</cp:lastModifiedBy>
  <cp:revision>29</cp:revision>
  <cp:lastPrinted>2025-06-18T22:31:56Z</cp:lastPrinted>
  <dcterms:created xsi:type="dcterms:W3CDTF">2019-03-06T15:22:16Z</dcterms:created>
  <dcterms:modified xsi:type="dcterms:W3CDTF">2025-06-18T23:37:57Z</dcterms:modified>
</cp:coreProperties>
</file>